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10" r:id="rId1"/>
  </p:sldMasterIdLst>
  <p:sldIdLst>
    <p:sldId id="256" r:id="rId2"/>
    <p:sldId id="261" r:id="rId3"/>
    <p:sldId id="268" r:id="rId4"/>
    <p:sldId id="258" r:id="rId5"/>
    <p:sldId id="260" r:id="rId6"/>
    <p:sldId id="259" r:id="rId7"/>
    <p:sldId id="267" r:id="rId8"/>
    <p:sldId id="262" r:id="rId9"/>
    <p:sldId id="264" r:id="rId10"/>
    <p:sldId id="269" r:id="rId11"/>
    <p:sldId id="272" r:id="rId12"/>
    <p:sldId id="270" r:id="rId13"/>
    <p:sldId id="271" r:id="rId14"/>
    <p:sldId id="273" r:id="rId15"/>
    <p:sldId id="265" r:id="rId16"/>
    <p:sldId id="266"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51D97DB-E48A-44A5-8C48-43BF73B3FF45}" type="datetimeFigureOut">
              <a:rPr lang="en-GB" smtClean="0"/>
              <a:t>21/03/2019</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A83CAD41-5E31-42EC-BF87-41BE777DB5A4}" type="slidenum">
              <a:rPr lang="en-GB" smtClean="0"/>
              <a:t>‹#›</a:t>
            </a:fld>
            <a:endParaRPr lang="en-GB"/>
          </a:p>
        </p:txBody>
      </p:sp>
    </p:spTree>
    <p:extLst>
      <p:ext uri="{BB962C8B-B14F-4D97-AF65-F5344CB8AC3E}">
        <p14:creationId xmlns:p14="http://schemas.microsoft.com/office/powerpoint/2010/main" val="2502371506"/>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51D97DB-E48A-44A5-8C48-43BF73B3FF45}" type="datetimeFigureOut">
              <a:rPr lang="en-GB" smtClean="0"/>
              <a:t>21/03/2019</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83CAD41-5E31-42EC-BF87-41BE777DB5A4}" type="slidenum">
              <a:rPr lang="en-GB" smtClean="0"/>
              <a:t>‹#›</a:t>
            </a:fld>
            <a:endParaRPr lang="en-GB"/>
          </a:p>
        </p:txBody>
      </p:sp>
    </p:spTree>
    <p:extLst>
      <p:ext uri="{BB962C8B-B14F-4D97-AF65-F5344CB8AC3E}">
        <p14:creationId xmlns:p14="http://schemas.microsoft.com/office/powerpoint/2010/main" val="22268150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51D97DB-E48A-44A5-8C48-43BF73B3FF45}" type="datetimeFigureOut">
              <a:rPr lang="en-GB" smtClean="0"/>
              <a:t>21/03/2019</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83CAD41-5E31-42EC-BF87-41BE777DB5A4}" type="slidenum">
              <a:rPr lang="en-GB" smtClean="0"/>
              <a:t>‹#›</a:t>
            </a:fld>
            <a:endParaRPr lang="en-GB"/>
          </a:p>
        </p:txBody>
      </p:sp>
    </p:spTree>
    <p:extLst>
      <p:ext uri="{BB962C8B-B14F-4D97-AF65-F5344CB8AC3E}">
        <p14:creationId xmlns:p14="http://schemas.microsoft.com/office/powerpoint/2010/main" val="4266054119"/>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51D97DB-E48A-44A5-8C48-43BF73B3FF45}" type="datetimeFigureOut">
              <a:rPr lang="en-GB" smtClean="0"/>
              <a:t>21/03/2019</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A83CAD41-5E31-42EC-BF87-41BE777DB5A4}" type="slidenum">
              <a:rPr lang="en-GB" smtClean="0"/>
              <a:t>‹#›</a:t>
            </a:fld>
            <a:endParaRPr lang="en-GB"/>
          </a:p>
        </p:txBody>
      </p:sp>
    </p:spTree>
    <p:extLst>
      <p:ext uri="{BB962C8B-B14F-4D97-AF65-F5344CB8AC3E}">
        <p14:creationId xmlns:p14="http://schemas.microsoft.com/office/powerpoint/2010/main" val="17794017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51D97DB-E48A-44A5-8C48-43BF73B3FF45}" type="datetimeFigureOut">
              <a:rPr lang="en-GB" smtClean="0"/>
              <a:t>21/03/2019</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A83CAD41-5E31-42EC-BF87-41BE777DB5A4}" type="slidenum">
              <a:rPr lang="en-GB" smtClean="0"/>
              <a:t>‹#›</a:t>
            </a:fld>
            <a:endParaRPr lang="en-GB"/>
          </a:p>
        </p:txBody>
      </p:sp>
    </p:spTree>
    <p:extLst>
      <p:ext uri="{BB962C8B-B14F-4D97-AF65-F5344CB8AC3E}">
        <p14:creationId xmlns:p14="http://schemas.microsoft.com/office/powerpoint/2010/main" val="781729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51D97DB-E48A-44A5-8C48-43BF73B3FF45}" type="datetimeFigureOut">
              <a:rPr lang="en-GB" smtClean="0"/>
              <a:t>21/03/2019</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A83CAD41-5E31-42EC-BF87-41BE777DB5A4}" type="slidenum">
              <a:rPr lang="en-GB" smtClean="0"/>
              <a:t>‹#›</a:t>
            </a:fld>
            <a:endParaRPr lang="en-GB"/>
          </a:p>
        </p:txBody>
      </p:sp>
    </p:spTree>
    <p:extLst>
      <p:ext uri="{BB962C8B-B14F-4D97-AF65-F5344CB8AC3E}">
        <p14:creationId xmlns:p14="http://schemas.microsoft.com/office/powerpoint/2010/main" val="11807936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1D97DB-E48A-44A5-8C48-43BF73B3FF45}" type="datetimeFigureOut">
              <a:rPr lang="en-GB" smtClean="0"/>
              <a:t>21/03/2019</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A83CAD41-5E31-42EC-BF87-41BE777DB5A4}" type="slidenum">
              <a:rPr lang="en-GB" smtClean="0"/>
              <a:t>‹#›</a:t>
            </a:fld>
            <a:endParaRPr lang="en-GB"/>
          </a:p>
        </p:txBody>
      </p:sp>
    </p:spTree>
    <p:extLst>
      <p:ext uri="{BB962C8B-B14F-4D97-AF65-F5344CB8AC3E}">
        <p14:creationId xmlns:p14="http://schemas.microsoft.com/office/powerpoint/2010/main" val="53913956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E51D97DB-E48A-44A5-8C48-43BF73B3FF45}" type="datetimeFigureOut">
              <a:rPr lang="en-GB" smtClean="0"/>
              <a:t>21/03/2019</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A83CAD41-5E31-42EC-BF87-41BE777DB5A4}" type="slidenum">
              <a:rPr lang="en-GB" smtClean="0"/>
              <a:t>‹#›</a:t>
            </a:fld>
            <a:endParaRPr lang="en-GB"/>
          </a:p>
        </p:txBody>
      </p:sp>
    </p:spTree>
    <p:extLst>
      <p:ext uri="{BB962C8B-B14F-4D97-AF65-F5344CB8AC3E}">
        <p14:creationId xmlns:p14="http://schemas.microsoft.com/office/powerpoint/2010/main" val="1219668837"/>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E51D97DB-E48A-44A5-8C48-43BF73B3FF45}" type="datetimeFigureOut">
              <a:rPr lang="en-GB" smtClean="0"/>
              <a:t>21/03/2019</a:t>
            </a:fld>
            <a:endParaRPr lang="en-GB"/>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83CAD41-5E31-42EC-BF87-41BE777DB5A4}" type="slidenum">
              <a:rPr lang="en-GB" smtClean="0"/>
              <a:t>‹#›</a:t>
            </a:fld>
            <a:endParaRPr lang="en-GB"/>
          </a:p>
        </p:txBody>
      </p:sp>
    </p:spTree>
    <p:extLst>
      <p:ext uri="{BB962C8B-B14F-4D97-AF65-F5344CB8AC3E}">
        <p14:creationId xmlns:p14="http://schemas.microsoft.com/office/powerpoint/2010/main" val="1235236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51D97DB-E48A-44A5-8C48-43BF73B3FF45}" type="datetimeFigureOut">
              <a:rPr lang="en-GB" smtClean="0"/>
              <a:t>21/03/2019</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83CAD41-5E31-42EC-BF87-41BE777DB5A4}" type="slidenum">
              <a:rPr lang="en-GB" smtClean="0"/>
              <a:t>‹#›</a:t>
            </a:fld>
            <a:endParaRPr lang="en-GB"/>
          </a:p>
        </p:txBody>
      </p:sp>
    </p:spTree>
    <p:extLst>
      <p:ext uri="{BB962C8B-B14F-4D97-AF65-F5344CB8AC3E}">
        <p14:creationId xmlns:p14="http://schemas.microsoft.com/office/powerpoint/2010/main" val="10076931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E51D97DB-E48A-44A5-8C48-43BF73B3FF45}" type="datetimeFigureOut">
              <a:rPr lang="en-GB" smtClean="0"/>
              <a:t>21/03/2019</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A83CAD41-5E31-42EC-BF87-41BE777DB5A4}"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3461806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E51D97DB-E48A-44A5-8C48-43BF73B3FF45}" type="datetimeFigureOut">
              <a:rPr lang="en-GB" smtClean="0"/>
              <a:t>21/03/2019</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83CAD41-5E31-42EC-BF87-41BE777DB5A4}" type="slidenum">
              <a:rPr lang="en-GB" smtClean="0"/>
              <a:t>‹#›</a:t>
            </a:fld>
            <a:endParaRPr lang="en-GB"/>
          </a:p>
        </p:txBody>
      </p:sp>
    </p:spTree>
    <p:extLst>
      <p:ext uri="{BB962C8B-B14F-4D97-AF65-F5344CB8AC3E}">
        <p14:creationId xmlns:p14="http://schemas.microsoft.com/office/powerpoint/2010/main" val="29142039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E51D97DB-E48A-44A5-8C48-43BF73B3FF45}" type="datetimeFigureOut">
              <a:rPr lang="en-GB" smtClean="0"/>
              <a:t>21/03/2019</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83CAD41-5E31-42EC-BF87-41BE777DB5A4}"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8537197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E51D97DB-E48A-44A5-8C48-43BF73B3FF45}" type="datetimeFigureOut">
              <a:rPr lang="en-GB" smtClean="0"/>
              <a:t>21/03/2019</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A83CAD41-5E31-42EC-BF87-41BE777DB5A4}" type="slidenum">
              <a:rPr lang="en-GB" smtClean="0"/>
              <a:t>‹#›</a:t>
            </a:fld>
            <a:endParaRPr lang="en-GB"/>
          </a:p>
        </p:txBody>
      </p:sp>
    </p:spTree>
    <p:extLst>
      <p:ext uri="{BB962C8B-B14F-4D97-AF65-F5344CB8AC3E}">
        <p14:creationId xmlns:p14="http://schemas.microsoft.com/office/powerpoint/2010/main" val="600056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51D97DB-E48A-44A5-8C48-43BF73B3FF45}" type="datetimeFigureOut">
              <a:rPr lang="en-GB" smtClean="0"/>
              <a:t>21/03/2019</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83CAD41-5E31-42EC-BF87-41BE777DB5A4}" type="slidenum">
              <a:rPr lang="en-GB" smtClean="0"/>
              <a:t>‹#›</a:t>
            </a:fld>
            <a:endParaRPr lang="en-GB"/>
          </a:p>
        </p:txBody>
      </p:sp>
    </p:spTree>
    <p:extLst>
      <p:ext uri="{BB962C8B-B14F-4D97-AF65-F5344CB8AC3E}">
        <p14:creationId xmlns:p14="http://schemas.microsoft.com/office/powerpoint/2010/main" val="5796785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51D97DB-E48A-44A5-8C48-43BF73B3FF45}" type="datetimeFigureOut">
              <a:rPr lang="en-GB" smtClean="0"/>
              <a:t>21/03/2019</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83CAD41-5E31-42EC-BF87-41BE777DB5A4}" type="slidenum">
              <a:rPr lang="en-GB" smtClean="0"/>
              <a:t>‹#›</a:t>
            </a:fld>
            <a:endParaRPr lang="en-GB"/>
          </a:p>
        </p:txBody>
      </p:sp>
    </p:spTree>
    <p:extLst>
      <p:ext uri="{BB962C8B-B14F-4D97-AF65-F5344CB8AC3E}">
        <p14:creationId xmlns:p14="http://schemas.microsoft.com/office/powerpoint/2010/main" val="2079758963"/>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E51D97DB-E48A-44A5-8C48-43BF73B3FF45}" type="datetimeFigureOut">
              <a:rPr lang="en-GB" smtClean="0"/>
              <a:t>21/03/2019</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A83CAD41-5E31-42EC-BF87-41BE777DB5A4}" type="slidenum">
              <a:rPr lang="en-GB" smtClean="0"/>
              <a:t>‹#›</a:t>
            </a:fld>
            <a:endParaRPr lang="en-GB"/>
          </a:p>
        </p:txBody>
      </p:sp>
    </p:spTree>
    <p:extLst>
      <p:ext uri="{BB962C8B-B14F-4D97-AF65-F5344CB8AC3E}">
        <p14:creationId xmlns:p14="http://schemas.microsoft.com/office/powerpoint/2010/main" val="1980122064"/>
      </p:ext>
    </p:extLst>
  </p:cSld>
  <p:clrMap bg1="lt1" tx1="dk1" bg2="lt2" tx2="dk2" accent1="accent1" accent2="accent2" accent3="accent3" accent4="accent4" accent5="accent5" accent6="accent6" hlink="hlink" folHlink="folHlink"/>
  <p:sldLayoutIdLst>
    <p:sldLayoutId id="2147484011" r:id="rId1"/>
    <p:sldLayoutId id="2147484012" r:id="rId2"/>
    <p:sldLayoutId id="2147484013" r:id="rId3"/>
    <p:sldLayoutId id="2147484014" r:id="rId4"/>
    <p:sldLayoutId id="2147484015" r:id="rId5"/>
    <p:sldLayoutId id="2147484016" r:id="rId6"/>
    <p:sldLayoutId id="2147484017" r:id="rId7"/>
    <p:sldLayoutId id="2147484018" r:id="rId8"/>
    <p:sldLayoutId id="2147484019" r:id="rId9"/>
    <p:sldLayoutId id="2147484020" r:id="rId10"/>
    <p:sldLayoutId id="2147484021" r:id="rId11"/>
    <p:sldLayoutId id="2147484022" r:id="rId12"/>
    <p:sldLayoutId id="2147484023" r:id="rId13"/>
    <p:sldLayoutId id="2147484024" r:id="rId14"/>
    <p:sldLayoutId id="2147484025" r:id="rId15"/>
    <p:sldLayoutId id="214748402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jpg"/></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53501" y="4219258"/>
            <a:ext cx="9144000" cy="1655762"/>
          </a:xfrm>
        </p:spPr>
        <p:txBody>
          <a:bodyPr>
            <a:normAutofit/>
          </a:bodyPr>
          <a:lstStyle/>
          <a:p>
            <a:pPr algn="ctr"/>
            <a:r>
              <a:rPr lang="en-GB" sz="2800" dirty="0" smtClean="0">
                <a:latin typeface="XCCW Joined 1a" panose="03050602040000000000" pitchFamily="66" charset="0"/>
              </a:rPr>
              <a:t>Lawley Village Academy </a:t>
            </a:r>
          </a:p>
          <a:p>
            <a:pPr algn="ctr"/>
            <a:r>
              <a:rPr lang="en-GB" sz="2800" dirty="0" smtClean="0">
                <a:latin typeface="XCCW Joined 1a" panose="03050602040000000000" pitchFamily="66" charset="0"/>
              </a:rPr>
              <a:t>Parent Workshop</a:t>
            </a:r>
          </a:p>
          <a:p>
            <a:pPr algn="ctr"/>
            <a:r>
              <a:rPr lang="en-GB" sz="2800" dirty="0" smtClean="0">
                <a:latin typeface="XCCW Joined 1a" panose="03050602040000000000" pitchFamily="66" charset="0"/>
              </a:rPr>
              <a:t>20</a:t>
            </a:r>
            <a:r>
              <a:rPr lang="en-GB" sz="2800" baseline="30000" dirty="0" smtClean="0">
                <a:latin typeface="XCCW Joined 1a" panose="03050602040000000000" pitchFamily="66" charset="0"/>
              </a:rPr>
              <a:t>th</a:t>
            </a:r>
            <a:r>
              <a:rPr lang="en-GB" sz="2800" dirty="0" smtClean="0">
                <a:latin typeface="XCCW Joined 1a" panose="03050602040000000000" pitchFamily="66" charset="0"/>
              </a:rPr>
              <a:t> March 2019</a:t>
            </a:r>
            <a:endParaRPr lang="en-GB" sz="2800" dirty="0">
              <a:latin typeface="XCCW Joined 1a" panose="03050602040000000000" pitchFamily="66" charset="0"/>
            </a:endParaRP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t="13355" b="17484"/>
          <a:stretch/>
        </p:blipFill>
        <p:spPr>
          <a:xfrm>
            <a:off x="3207694" y="673769"/>
            <a:ext cx="6564929" cy="3351241"/>
          </a:xfrm>
          <a:prstGeom prst="rect">
            <a:avLst/>
          </a:prstGeom>
        </p:spPr>
      </p:pic>
    </p:spTree>
    <p:extLst>
      <p:ext uri="{BB962C8B-B14F-4D97-AF65-F5344CB8AC3E}">
        <p14:creationId xmlns:p14="http://schemas.microsoft.com/office/powerpoint/2010/main" val="36611366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latin typeface="XCCW Joined 1a" panose="03050602040000000000" pitchFamily="66" charset="0"/>
              </a:rPr>
              <a:t>Aims of the workshop</a:t>
            </a:r>
            <a:endParaRPr lang="en-GB" b="1" dirty="0">
              <a:latin typeface="XCCW Joined 1a" panose="03050602040000000000" pitchFamily="66" charset="0"/>
            </a:endParaRPr>
          </a:p>
        </p:txBody>
      </p:sp>
      <p:sp>
        <p:nvSpPr>
          <p:cNvPr id="3" name="Content Placeholder 2"/>
          <p:cNvSpPr>
            <a:spLocks noGrp="1"/>
          </p:cNvSpPr>
          <p:nvPr>
            <p:ph idx="1"/>
          </p:nvPr>
        </p:nvSpPr>
        <p:spPr/>
        <p:txBody>
          <a:bodyPr>
            <a:normAutofit/>
          </a:bodyPr>
          <a:lstStyle/>
          <a:p>
            <a:r>
              <a:rPr lang="en-GB" sz="3600" dirty="0" smtClean="0">
                <a:latin typeface="XCCW Joined 1a" panose="03050602040000000000" pitchFamily="66" charset="0"/>
              </a:rPr>
              <a:t>Explain how the RWI spelling programme works</a:t>
            </a:r>
          </a:p>
          <a:p>
            <a:r>
              <a:rPr lang="en-GB" sz="3600" dirty="0" smtClean="0">
                <a:latin typeface="XCCW Joined 1a" panose="03050602040000000000" pitchFamily="66" charset="0"/>
              </a:rPr>
              <a:t>Show a range of activities used within the programme </a:t>
            </a:r>
          </a:p>
          <a:p>
            <a:r>
              <a:rPr lang="en-GB" sz="3600" dirty="0" smtClean="0">
                <a:latin typeface="XCCW Joined 1a" panose="03050602040000000000" pitchFamily="66" charset="0"/>
              </a:rPr>
              <a:t>Answer any questions about the RWI spelling programme</a:t>
            </a:r>
            <a:endParaRPr lang="en-GB" sz="3600" dirty="0">
              <a:latin typeface="XCCW Joined 1a" panose="03050602040000000000" pitchFamily="66" charset="0"/>
            </a:endParaRPr>
          </a:p>
        </p:txBody>
      </p:sp>
    </p:spTree>
    <p:extLst>
      <p:ext uri="{BB962C8B-B14F-4D97-AF65-F5344CB8AC3E}">
        <p14:creationId xmlns:p14="http://schemas.microsoft.com/office/powerpoint/2010/main" val="31458179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XCCW Joined 1a" panose="03050602040000000000" pitchFamily="66" charset="0"/>
              </a:rPr>
              <a:t>Why is spelling so important?</a:t>
            </a:r>
            <a:endParaRPr lang="en-GB" dirty="0">
              <a:latin typeface="XCCW Joined 1a" panose="03050602040000000000" pitchFamily="66" charset="0"/>
            </a:endParaRPr>
          </a:p>
        </p:txBody>
      </p:sp>
      <p:sp>
        <p:nvSpPr>
          <p:cNvPr id="3" name="Content Placeholder 2"/>
          <p:cNvSpPr>
            <a:spLocks noGrp="1"/>
          </p:cNvSpPr>
          <p:nvPr>
            <p:ph idx="1"/>
          </p:nvPr>
        </p:nvSpPr>
        <p:spPr>
          <a:xfrm>
            <a:off x="1395663" y="1636295"/>
            <a:ext cx="10108949" cy="5221705"/>
          </a:xfrm>
        </p:spPr>
        <p:txBody>
          <a:bodyPr>
            <a:normAutofit/>
          </a:bodyPr>
          <a:lstStyle/>
          <a:p>
            <a:pPr marL="0" indent="0" algn="ctr">
              <a:buNone/>
            </a:pPr>
            <a:r>
              <a:rPr lang="en-GB" sz="1900" dirty="0" smtClean="0">
                <a:solidFill>
                  <a:schemeClr val="accent1">
                    <a:lumMod val="60000"/>
                    <a:lumOff val="40000"/>
                  </a:schemeClr>
                </a:solidFill>
                <a:latin typeface="XCCW Joined 1a" panose="03050602040000000000" pitchFamily="66" charset="0"/>
              </a:rPr>
              <a:t>A child wanted to write: </a:t>
            </a:r>
            <a:r>
              <a:rPr lang="en-GB" sz="1900" dirty="0" smtClean="0">
                <a:latin typeface="XCCW Joined 1a" panose="03050602040000000000" pitchFamily="66" charset="0"/>
              </a:rPr>
              <a:t>an enraged Rottweiler was a fearsome beast!</a:t>
            </a:r>
          </a:p>
          <a:p>
            <a:pPr marL="0" indent="0" algn="ctr">
              <a:buNone/>
            </a:pPr>
            <a:r>
              <a:rPr lang="en-GB" sz="1900" dirty="0" smtClean="0">
                <a:solidFill>
                  <a:schemeClr val="accent1">
                    <a:lumMod val="60000"/>
                    <a:lumOff val="40000"/>
                  </a:schemeClr>
                </a:solidFill>
                <a:latin typeface="XCCW Joined 1a" panose="03050602040000000000" pitchFamily="66" charset="0"/>
              </a:rPr>
              <a:t>The child wrote</a:t>
            </a:r>
            <a:r>
              <a:rPr lang="en-GB" sz="1900" dirty="0" smtClean="0">
                <a:latin typeface="XCCW Joined 1a" panose="03050602040000000000" pitchFamily="66" charset="0"/>
              </a:rPr>
              <a:t>: The cross dog barked. </a:t>
            </a:r>
          </a:p>
          <a:p>
            <a:pPr marL="0" indent="0">
              <a:buNone/>
            </a:pPr>
            <a:r>
              <a:rPr lang="en-GB" sz="1900" dirty="0" smtClean="0">
                <a:latin typeface="XCCW Joined 1a" panose="03050602040000000000" pitchFamily="66" charset="0"/>
              </a:rPr>
              <a:t>We are all guilty of choosing an easier word if we don’t know how to spell the word we want. We want to remove this barrier to spelling to unlock every child’s potential in writing! </a:t>
            </a:r>
            <a:endParaRPr lang="en-GB" sz="1900" dirty="0">
              <a:latin typeface="XCCW Joined 1a" panose="03050602040000000000" pitchFamily="66" charset="0"/>
            </a:endParaRPr>
          </a:p>
          <a:p>
            <a:pPr marL="0" indent="0">
              <a:buNone/>
            </a:pPr>
            <a:endParaRPr lang="en-GB" sz="1900" dirty="0" smtClean="0">
              <a:latin typeface="XCCW Joined 1a" panose="03050602040000000000" pitchFamily="66" charset="0"/>
            </a:endParaRPr>
          </a:p>
          <a:p>
            <a:pPr marL="0" indent="0">
              <a:buNone/>
            </a:pPr>
            <a:r>
              <a:rPr lang="en-GB" sz="1900" dirty="0" smtClean="0">
                <a:latin typeface="XCCW Joined 1a" panose="03050602040000000000" pitchFamily="66" charset="0"/>
              </a:rPr>
              <a:t>However spelling in English is hard! </a:t>
            </a:r>
          </a:p>
          <a:p>
            <a:pPr marL="0" indent="0">
              <a:buNone/>
            </a:pPr>
            <a:r>
              <a:rPr lang="en-GB" sz="1900" dirty="0" smtClean="0">
                <a:latin typeface="XCCW Joined 1a" panose="03050602040000000000" pitchFamily="66" charset="0"/>
              </a:rPr>
              <a:t>The language has </a:t>
            </a:r>
            <a:r>
              <a:rPr lang="en-GB" sz="1900" dirty="0" smtClean="0">
                <a:solidFill>
                  <a:schemeClr val="accent1"/>
                </a:solidFill>
                <a:latin typeface="XCCW Joined 1a" panose="03050602040000000000" pitchFamily="66" charset="0"/>
              </a:rPr>
              <a:t>26</a:t>
            </a:r>
            <a:r>
              <a:rPr lang="en-GB" sz="1900" dirty="0" smtClean="0">
                <a:latin typeface="XCCW Joined 1a" panose="03050602040000000000" pitchFamily="66" charset="0"/>
              </a:rPr>
              <a:t> letters</a:t>
            </a:r>
          </a:p>
          <a:p>
            <a:pPr marL="0" indent="0">
              <a:buNone/>
            </a:pPr>
            <a:r>
              <a:rPr lang="en-GB" sz="1900" dirty="0" smtClean="0">
                <a:latin typeface="XCCW Joined 1a" panose="03050602040000000000" pitchFamily="66" charset="0"/>
              </a:rPr>
              <a:t>When we speak we use </a:t>
            </a:r>
            <a:r>
              <a:rPr lang="en-GB" sz="1900" dirty="0" smtClean="0">
                <a:solidFill>
                  <a:schemeClr val="accent1"/>
                </a:solidFill>
                <a:latin typeface="XCCW Joined 1a" panose="03050602040000000000" pitchFamily="66" charset="0"/>
              </a:rPr>
              <a:t>44</a:t>
            </a:r>
            <a:r>
              <a:rPr lang="en-GB" sz="1900" dirty="0" smtClean="0">
                <a:latin typeface="XCCW Joined 1a" panose="03050602040000000000" pitchFamily="66" charset="0"/>
              </a:rPr>
              <a:t> speech sounds:</a:t>
            </a:r>
          </a:p>
          <a:p>
            <a:pPr marL="0" indent="0">
              <a:buNone/>
            </a:pPr>
            <a:r>
              <a:rPr lang="en-GB" sz="1900" dirty="0" smtClean="0">
                <a:solidFill>
                  <a:schemeClr val="accent1"/>
                </a:solidFill>
                <a:latin typeface="XCCW Joined 1a" panose="03050602040000000000" pitchFamily="66" charset="0"/>
              </a:rPr>
              <a:t>24</a:t>
            </a:r>
            <a:r>
              <a:rPr lang="en-GB" sz="1900" dirty="0" smtClean="0">
                <a:latin typeface="XCCW Joined 1a" panose="03050602040000000000" pitchFamily="66" charset="0"/>
              </a:rPr>
              <a:t> consonant speech sounds</a:t>
            </a:r>
          </a:p>
          <a:p>
            <a:pPr marL="0" indent="0">
              <a:buNone/>
            </a:pPr>
            <a:r>
              <a:rPr lang="en-GB" sz="1900" dirty="0" smtClean="0">
                <a:solidFill>
                  <a:schemeClr val="accent1"/>
                </a:solidFill>
                <a:latin typeface="XCCW Joined 1a" panose="03050602040000000000" pitchFamily="66" charset="0"/>
              </a:rPr>
              <a:t>20</a:t>
            </a:r>
            <a:r>
              <a:rPr lang="en-GB" sz="1900" dirty="0" smtClean="0">
                <a:latin typeface="XCCW Joined 1a" panose="03050602040000000000" pitchFamily="66" charset="0"/>
              </a:rPr>
              <a:t> vowel speech sounds </a:t>
            </a:r>
          </a:p>
          <a:p>
            <a:pPr marL="0" indent="0">
              <a:buNone/>
            </a:pPr>
            <a:r>
              <a:rPr lang="en-GB" sz="1900" dirty="0" smtClean="0">
                <a:latin typeface="XCCW Joined 1a" panose="03050602040000000000" pitchFamily="66" charset="0"/>
              </a:rPr>
              <a:t>This forms about half a million words in current use!</a:t>
            </a:r>
            <a:endParaRPr lang="en-GB" sz="1900" dirty="0">
              <a:latin typeface="XCCW Joined 1a" panose="03050602040000000000" pitchFamily="66" charset="0"/>
            </a:endParaRPr>
          </a:p>
        </p:txBody>
      </p:sp>
    </p:spTree>
    <p:extLst>
      <p:ext uri="{BB962C8B-B14F-4D97-AF65-F5344CB8AC3E}">
        <p14:creationId xmlns:p14="http://schemas.microsoft.com/office/powerpoint/2010/main" val="5558277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XCCW Joined 1a" panose="03050602040000000000" pitchFamily="66" charset="0"/>
              </a:rPr>
              <a:t>What is RWI spelling?</a:t>
            </a:r>
            <a:endParaRPr lang="en-GB" dirty="0">
              <a:latin typeface="XCCW Joined 1a" panose="03050602040000000000" pitchFamily="66" charset="0"/>
            </a:endParaRPr>
          </a:p>
        </p:txBody>
      </p:sp>
      <p:sp>
        <p:nvSpPr>
          <p:cNvPr id="3" name="Content Placeholder 2"/>
          <p:cNvSpPr>
            <a:spLocks noGrp="1"/>
          </p:cNvSpPr>
          <p:nvPr>
            <p:ph idx="1"/>
          </p:nvPr>
        </p:nvSpPr>
        <p:spPr>
          <a:xfrm>
            <a:off x="1876926" y="1540042"/>
            <a:ext cx="9962148" cy="4371180"/>
          </a:xfrm>
        </p:spPr>
        <p:txBody>
          <a:bodyPr>
            <a:noAutofit/>
          </a:bodyPr>
          <a:lstStyle/>
          <a:p>
            <a:pPr marL="0" indent="0" algn="just">
              <a:buNone/>
            </a:pPr>
            <a:r>
              <a:rPr lang="en-GB" sz="2400" dirty="0">
                <a:latin typeface="XCCW Joined 1a" panose="03050602040000000000" pitchFamily="66" charset="0"/>
              </a:rPr>
              <a:t>RWI Spelling embeds impressive skills quickly and effectively filling the gaps in children’s knowledge. To keep children </a:t>
            </a:r>
            <a:r>
              <a:rPr lang="en-GB" sz="2400" dirty="0" smtClean="0">
                <a:latin typeface="XCCW Joined 1a" panose="03050602040000000000" pitchFamily="66" charset="0"/>
              </a:rPr>
              <a:t>engaged they </a:t>
            </a:r>
            <a:r>
              <a:rPr lang="en-GB" sz="2400" dirty="0">
                <a:latin typeface="XCCW Joined 1a" panose="03050602040000000000" pitchFamily="66" charset="0"/>
              </a:rPr>
              <a:t>complete quick-fire activities in their spelling </a:t>
            </a:r>
            <a:r>
              <a:rPr lang="en-GB" sz="2400" dirty="0" smtClean="0">
                <a:latin typeface="XCCW Joined 1a" panose="03050602040000000000" pitchFamily="66" charset="0"/>
              </a:rPr>
              <a:t>practice books. </a:t>
            </a:r>
            <a:r>
              <a:rPr lang="en-GB" sz="2400" dirty="0">
                <a:latin typeface="XCCW Joined 1a" panose="03050602040000000000" pitchFamily="66" charset="0"/>
              </a:rPr>
              <a:t>Progress is accurately recorded using practice tests </a:t>
            </a:r>
            <a:r>
              <a:rPr lang="en-GB" sz="2400" dirty="0" smtClean="0">
                <a:latin typeface="XCCW Joined 1a" panose="03050602040000000000" pitchFamily="66" charset="0"/>
              </a:rPr>
              <a:t>and ongoing assessment. </a:t>
            </a:r>
          </a:p>
          <a:p>
            <a:pPr marL="0" indent="0" algn="just">
              <a:buNone/>
            </a:pPr>
            <a:r>
              <a:rPr lang="en-GB" sz="2400" dirty="0" smtClean="0">
                <a:latin typeface="XCCW Joined 1a" panose="03050602040000000000" pitchFamily="66" charset="0"/>
              </a:rPr>
              <a:t>The programme </a:t>
            </a:r>
            <a:r>
              <a:rPr lang="en-GB" sz="2400" dirty="0">
                <a:latin typeface="XCCW Joined 1a" panose="03050602040000000000" pitchFamily="66" charset="0"/>
              </a:rPr>
              <a:t>develops children’s knowledge of word families, how suffixes impact upon root words, and provides mnemonics to remember the trickiest spellings.</a:t>
            </a:r>
          </a:p>
        </p:txBody>
      </p:sp>
    </p:spTree>
    <p:extLst>
      <p:ext uri="{BB962C8B-B14F-4D97-AF65-F5344CB8AC3E}">
        <p14:creationId xmlns:p14="http://schemas.microsoft.com/office/powerpoint/2010/main" val="32253212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XCCW Joined 1a" panose="03050602040000000000" pitchFamily="66" charset="0"/>
              </a:rPr>
              <a:t>Why RWI spelling?</a:t>
            </a:r>
            <a:endParaRPr lang="en-GB" dirty="0">
              <a:latin typeface="XCCW Joined 1a" panose="03050602040000000000" pitchFamily="66" charset="0"/>
            </a:endParaRPr>
          </a:p>
        </p:txBody>
      </p:sp>
      <p:sp>
        <p:nvSpPr>
          <p:cNvPr id="3" name="Content Placeholder 2"/>
          <p:cNvSpPr>
            <a:spLocks noGrp="1"/>
          </p:cNvSpPr>
          <p:nvPr>
            <p:ph idx="1"/>
          </p:nvPr>
        </p:nvSpPr>
        <p:spPr>
          <a:xfrm>
            <a:off x="2286001" y="1636295"/>
            <a:ext cx="9673388" cy="4274927"/>
          </a:xfrm>
        </p:spPr>
        <p:txBody>
          <a:bodyPr>
            <a:noAutofit/>
          </a:bodyPr>
          <a:lstStyle/>
          <a:p>
            <a:r>
              <a:rPr lang="en-GB" sz="2300" dirty="0" smtClean="0">
                <a:latin typeface="XCCW Joined 1a" panose="03050602040000000000" pitchFamily="66" charset="0"/>
              </a:rPr>
              <a:t>Uses partner work to help children learn effectively and recall what they have learnt</a:t>
            </a:r>
          </a:p>
          <a:p>
            <a:r>
              <a:rPr lang="en-GB" sz="2300" dirty="0" smtClean="0">
                <a:latin typeface="XCCW Joined 1a" panose="03050602040000000000" pitchFamily="66" charset="0"/>
              </a:rPr>
              <a:t>Moved away from the “memorise a list” spelling structure </a:t>
            </a:r>
          </a:p>
          <a:p>
            <a:r>
              <a:rPr lang="en-GB" sz="2300" dirty="0" smtClean="0">
                <a:latin typeface="XCCW Joined 1a" panose="03050602040000000000" pitchFamily="66" charset="0"/>
              </a:rPr>
              <a:t>Children were not applying spelling knowledge in their writing</a:t>
            </a:r>
          </a:p>
          <a:p>
            <a:r>
              <a:rPr lang="en-GB" sz="2300" dirty="0" smtClean="0">
                <a:latin typeface="XCCW Joined 1a" panose="03050602040000000000" pitchFamily="66" charset="0"/>
              </a:rPr>
              <a:t>Carries on from the successful RWI phonics programme in school</a:t>
            </a:r>
          </a:p>
          <a:p>
            <a:r>
              <a:rPr lang="en-GB" sz="2300" dirty="0" smtClean="0">
                <a:latin typeface="XCCW Joined 1a" panose="03050602040000000000" pitchFamily="66" charset="0"/>
              </a:rPr>
              <a:t>Covers all the spelling requirements of the National Curriculum</a:t>
            </a:r>
          </a:p>
          <a:p>
            <a:r>
              <a:rPr lang="en-GB" sz="2300" dirty="0" smtClean="0">
                <a:latin typeface="XCCW Joined 1a" panose="03050602040000000000" pitchFamily="66" charset="0"/>
              </a:rPr>
              <a:t>Engaging!</a:t>
            </a:r>
          </a:p>
        </p:txBody>
      </p:sp>
    </p:spTree>
    <p:extLst>
      <p:ext uri="{BB962C8B-B14F-4D97-AF65-F5344CB8AC3E}">
        <p14:creationId xmlns:p14="http://schemas.microsoft.com/office/powerpoint/2010/main" val="38716343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latin typeface="XCCW Joined 1a" panose="03050602040000000000" pitchFamily="66" charset="0"/>
              </a:rPr>
              <a:t>RWI spelling at Lawley</a:t>
            </a:r>
            <a:endParaRPr lang="en-GB" dirty="0">
              <a:latin typeface="XCCW Joined 1a" panose="03050602040000000000" pitchFamily="66" charset="0"/>
            </a:endParaRPr>
          </a:p>
        </p:txBody>
      </p:sp>
      <p:sp>
        <p:nvSpPr>
          <p:cNvPr id="3" name="Content Placeholder 2"/>
          <p:cNvSpPr>
            <a:spLocks noGrp="1"/>
          </p:cNvSpPr>
          <p:nvPr>
            <p:ph idx="1"/>
          </p:nvPr>
        </p:nvSpPr>
        <p:spPr>
          <a:xfrm>
            <a:off x="2589212" y="2261937"/>
            <a:ext cx="8915400" cy="4226801"/>
          </a:xfrm>
        </p:spPr>
        <p:txBody>
          <a:bodyPr/>
          <a:lstStyle/>
          <a:p>
            <a:r>
              <a:rPr lang="en-GB" sz="2800" dirty="0" smtClean="0">
                <a:latin typeface="XCCW Joined 1a" panose="03050602040000000000" pitchFamily="66" charset="0"/>
              </a:rPr>
              <a:t>Starts in year 2 when children complete the RWI phonics programme</a:t>
            </a:r>
          </a:p>
          <a:p>
            <a:r>
              <a:rPr lang="en-GB" sz="2800" dirty="0" smtClean="0">
                <a:latin typeface="XCCW Joined 1a" panose="03050602040000000000" pitchFamily="66" charset="0"/>
              </a:rPr>
              <a:t>4 times a week</a:t>
            </a:r>
          </a:p>
          <a:p>
            <a:r>
              <a:rPr lang="en-GB" sz="2800" dirty="0" smtClean="0">
                <a:latin typeface="XCCW Joined 1a" panose="03050602040000000000" pitchFamily="66" charset="0"/>
              </a:rPr>
              <a:t>15 minute sessions</a:t>
            </a:r>
          </a:p>
          <a:p>
            <a:r>
              <a:rPr lang="en-GB" sz="2800" dirty="0" smtClean="0">
                <a:latin typeface="XCCW Joined 1a" panose="03050602040000000000" pitchFamily="66" charset="0"/>
              </a:rPr>
              <a:t>Children work in banded groups suited to their spelling ability</a:t>
            </a:r>
          </a:p>
          <a:p>
            <a:pPr marL="0" indent="0">
              <a:buNone/>
            </a:pPr>
            <a:endParaRPr lang="en-GB" dirty="0">
              <a:latin typeface="XCCW Joined 1a" panose="03050602040000000000" pitchFamily="66" charset="0"/>
            </a:endParaRPr>
          </a:p>
        </p:txBody>
      </p:sp>
    </p:spTree>
    <p:extLst>
      <p:ext uri="{BB962C8B-B14F-4D97-AF65-F5344CB8AC3E}">
        <p14:creationId xmlns:p14="http://schemas.microsoft.com/office/powerpoint/2010/main" val="3476052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XCCW Joined 1a" panose="03050602040000000000" pitchFamily="66" charset="0"/>
              </a:rPr>
              <a:t>The programme structure </a:t>
            </a:r>
            <a:endParaRPr lang="en-GB" dirty="0">
              <a:latin typeface="XCCW Joined 1a" panose="03050602040000000000" pitchFamily="66" charset="0"/>
            </a:endParaRPr>
          </a:p>
        </p:txBody>
      </p:sp>
      <p:sp>
        <p:nvSpPr>
          <p:cNvPr id="3" name="Content Placeholder 2"/>
          <p:cNvSpPr>
            <a:spLocks noGrp="1"/>
          </p:cNvSpPr>
          <p:nvPr>
            <p:ph idx="1"/>
          </p:nvPr>
        </p:nvSpPr>
        <p:spPr>
          <a:xfrm>
            <a:off x="2589212" y="1905000"/>
            <a:ext cx="8915400" cy="4006222"/>
          </a:xfrm>
        </p:spPr>
        <p:txBody>
          <a:bodyPr>
            <a:noAutofit/>
          </a:bodyPr>
          <a:lstStyle/>
          <a:p>
            <a:r>
              <a:rPr lang="en-GB" sz="2500" dirty="0" smtClean="0">
                <a:latin typeface="XCCW Joined 1a" panose="03050602040000000000" pitchFamily="66" charset="0"/>
              </a:rPr>
              <a:t>15 minutes per session</a:t>
            </a:r>
          </a:p>
          <a:p>
            <a:r>
              <a:rPr lang="en-GB" sz="2500" dirty="0" smtClean="0">
                <a:latin typeface="XCCW Joined 1a" panose="03050602040000000000" pitchFamily="66" charset="0"/>
              </a:rPr>
              <a:t>Programme made up of units, each unit is new a spelling rule </a:t>
            </a:r>
          </a:p>
          <a:p>
            <a:r>
              <a:rPr lang="en-GB" sz="2500" dirty="0" smtClean="0">
                <a:latin typeface="XCCW Joined 1a" panose="03050602040000000000" pitchFamily="66" charset="0"/>
              </a:rPr>
              <a:t>Every unit includes 11 engaging activities </a:t>
            </a:r>
          </a:p>
          <a:p>
            <a:r>
              <a:rPr lang="en-GB" sz="2500" dirty="0" smtClean="0">
                <a:latin typeface="XCCW Joined 1a" panose="03050602040000000000" pitchFamily="66" charset="0"/>
              </a:rPr>
              <a:t>Each unit follows the same pattern of activities </a:t>
            </a:r>
          </a:p>
          <a:p>
            <a:r>
              <a:rPr lang="en-GB" sz="2500" dirty="0" smtClean="0">
                <a:latin typeface="XCCW Joined 1a" panose="03050602040000000000" pitchFamily="66" charset="0"/>
              </a:rPr>
              <a:t>Half termly assessments as well as mini spelling checks throughout each unit</a:t>
            </a:r>
            <a:endParaRPr lang="en-GB" sz="2500" dirty="0">
              <a:latin typeface="XCCW Joined 1a" panose="03050602040000000000" pitchFamily="66" charset="0"/>
            </a:endParaRPr>
          </a:p>
        </p:txBody>
      </p:sp>
    </p:spTree>
    <p:extLst>
      <p:ext uri="{BB962C8B-B14F-4D97-AF65-F5344CB8AC3E}">
        <p14:creationId xmlns:p14="http://schemas.microsoft.com/office/powerpoint/2010/main" val="41976926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XCCW Joined 1a" panose="03050602040000000000" pitchFamily="66" charset="0"/>
              </a:rPr>
              <a:t>The spelling zone!</a:t>
            </a:r>
            <a:endParaRPr lang="en-GB" dirty="0">
              <a:latin typeface="XCCW Joined 1a" panose="03050602040000000000" pitchFamily="66" charset="0"/>
            </a:endParaRPr>
          </a:p>
        </p:txBody>
      </p:sp>
      <p:sp>
        <p:nvSpPr>
          <p:cNvPr id="3" name="Content Placeholder 2"/>
          <p:cNvSpPr>
            <a:spLocks noGrp="1"/>
          </p:cNvSpPr>
          <p:nvPr>
            <p:ph idx="1"/>
          </p:nvPr>
        </p:nvSpPr>
        <p:spPr>
          <a:xfrm>
            <a:off x="2444115" y="1905000"/>
            <a:ext cx="8915400" cy="3777622"/>
          </a:xfrm>
        </p:spPr>
        <p:txBody>
          <a:bodyPr>
            <a:normAutofit/>
          </a:bodyPr>
          <a:lstStyle/>
          <a:p>
            <a:r>
              <a:rPr lang="en-GB" sz="2000" dirty="0" smtClean="0">
                <a:latin typeface="XCCW Joined 1a" panose="03050602040000000000" pitchFamily="66" charset="0"/>
              </a:rPr>
              <a:t>Each new spelling concept </a:t>
            </a:r>
            <a:r>
              <a:rPr lang="en-GB" sz="2000" dirty="0" smtClean="0">
                <a:latin typeface="XCCW Joined 1a" panose="03050602040000000000" pitchFamily="66" charset="0"/>
              </a:rPr>
              <a:t>is </a:t>
            </a:r>
            <a:r>
              <a:rPr lang="en-GB" sz="2000" dirty="0" smtClean="0">
                <a:latin typeface="XCCW Joined 1a" panose="03050602040000000000" pitchFamily="66" charset="0"/>
              </a:rPr>
              <a:t>introduced by aliens on an exciting online spelling planet </a:t>
            </a:r>
          </a:p>
          <a:p>
            <a:r>
              <a:rPr lang="en-GB" sz="2000" dirty="0" smtClean="0">
                <a:latin typeface="XCCW Joined 1a" panose="03050602040000000000" pitchFamily="66" charset="0"/>
              </a:rPr>
              <a:t>The spelling zone is visited at the start of each unit</a:t>
            </a:r>
          </a:p>
          <a:p>
            <a:r>
              <a:rPr lang="en-GB" sz="2000" dirty="0" smtClean="0">
                <a:latin typeface="XCCW Joined 1a" panose="03050602040000000000" pitchFamily="66" charset="0"/>
              </a:rPr>
              <a:t>3 alien characters to engage the children</a:t>
            </a:r>
            <a:endParaRPr lang="en-GB" sz="2000" dirty="0">
              <a:latin typeface="XCCW Joined 1a" panose="03050602040000000000" pitchFamily="66" charset="0"/>
            </a:endParaRPr>
          </a:p>
        </p:txBody>
      </p:sp>
      <p:pic>
        <p:nvPicPr>
          <p:cNvPr id="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31205" y="3830670"/>
            <a:ext cx="3734101" cy="24677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15617" y="3640904"/>
            <a:ext cx="3044087" cy="2847271"/>
          </a:xfrm>
          <a:prstGeom prst="rect">
            <a:avLst/>
          </a:prstGeom>
        </p:spPr>
      </p:pic>
    </p:spTree>
    <p:extLst>
      <p:ext uri="{BB962C8B-B14F-4D97-AF65-F5344CB8AC3E}">
        <p14:creationId xmlns:p14="http://schemas.microsoft.com/office/powerpoint/2010/main" val="7638414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XCCW Joined 1a" panose="03050602040000000000" pitchFamily="66" charset="0"/>
              </a:rPr>
              <a:t>The resources</a:t>
            </a:r>
            <a:endParaRPr lang="en-GB" dirty="0">
              <a:latin typeface="XCCW Joined 1a" panose="03050602040000000000" pitchFamily="66" charset="0"/>
            </a:endParaRPr>
          </a:p>
        </p:txBody>
      </p:sp>
      <p:pic>
        <p:nvPicPr>
          <p:cNvPr id="4" name="Picture 24"/>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8810" r="11715" b="9670"/>
          <a:stretch/>
        </p:blipFill>
        <p:spPr bwMode="auto">
          <a:xfrm>
            <a:off x="7048768" y="1549550"/>
            <a:ext cx="4447478" cy="3080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descr="978019830534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2010728" y="3089593"/>
            <a:ext cx="1887607" cy="2671127"/>
          </a:xfrm>
          <a:prstGeom prst="rect">
            <a:avLst/>
          </a:prstGeom>
          <a:noFill/>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71262" y="1842561"/>
            <a:ext cx="1760515" cy="2494063"/>
          </a:xfrm>
          <a:prstGeom prst="rect">
            <a:avLst/>
          </a:prstGeom>
        </p:spPr>
      </p:pic>
      <p:pic>
        <p:nvPicPr>
          <p:cNvPr id="7" name="Picture 6"/>
          <p:cNvPicPr>
            <a:picLocks noChangeAspect="1"/>
          </p:cNvPicPr>
          <p:nvPr/>
        </p:nvPicPr>
        <p:blipFill>
          <a:blip r:embed="rId5"/>
          <a:stretch>
            <a:fillRect/>
          </a:stretch>
        </p:blipFill>
        <p:spPr>
          <a:xfrm>
            <a:off x="5358869" y="2349909"/>
            <a:ext cx="2198067" cy="3973429"/>
          </a:xfrm>
          <a:prstGeom prst="rect">
            <a:avLst/>
          </a:prstGeom>
        </p:spPr>
      </p:pic>
    </p:spTree>
    <p:extLst>
      <p:ext uri="{BB962C8B-B14F-4D97-AF65-F5344CB8AC3E}">
        <p14:creationId xmlns:p14="http://schemas.microsoft.com/office/powerpoint/2010/main" val="29090847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XCCW Joined 1a" panose="03050602040000000000" pitchFamily="66" charset="0"/>
              </a:rPr>
              <a:t>The activities </a:t>
            </a:r>
            <a:endParaRPr lang="en-GB" dirty="0">
              <a:latin typeface="XCCW Joined 1a" panose="03050602040000000000" pitchFamily="66" charset="0"/>
            </a:endParaRPr>
          </a:p>
        </p:txBody>
      </p:sp>
      <p:sp>
        <p:nvSpPr>
          <p:cNvPr id="3" name="Content Placeholder 2"/>
          <p:cNvSpPr>
            <a:spLocks noGrp="1"/>
          </p:cNvSpPr>
          <p:nvPr>
            <p:ph idx="1"/>
          </p:nvPr>
        </p:nvSpPr>
        <p:spPr>
          <a:xfrm>
            <a:off x="1790967" y="1578671"/>
            <a:ext cx="10515600" cy="4757237"/>
          </a:xfrm>
        </p:spPr>
        <p:txBody>
          <a:bodyPr>
            <a:normAutofit/>
          </a:bodyPr>
          <a:lstStyle/>
          <a:p>
            <a:r>
              <a:rPr lang="en-GB" dirty="0" smtClean="0">
                <a:latin typeface="XCCW Joined 1a" panose="03050602040000000000" pitchFamily="66" charset="0"/>
              </a:rPr>
              <a:t>Speed spell</a:t>
            </a:r>
          </a:p>
          <a:p>
            <a:r>
              <a:rPr lang="en-GB" dirty="0" smtClean="0">
                <a:latin typeface="XCCW Joined 1a" panose="03050602040000000000" pitchFamily="66" charset="0"/>
              </a:rPr>
              <a:t>Spelling Zone</a:t>
            </a:r>
          </a:p>
          <a:p>
            <a:r>
              <a:rPr lang="en-GB" dirty="0" smtClean="0">
                <a:latin typeface="XCCW Joined 1a" panose="03050602040000000000" pitchFamily="66" charset="0"/>
              </a:rPr>
              <a:t>Dots and Dashes</a:t>
            </a:r>
          </a:p>
          <a:p>
            <a:r>
              <a:rPr lang="en-GB" dirty="0" smtClean="0">
                <a:latin typeface="XCCW Joined 1a" panose="03050602040000000000" pitchFamily="66" charset="0"/>
              </a:rPr>
              <a:t>Rapid Recall</a:t>
            </a:r>
          </a:p>
          <a:p>
            <a:r>
              <a:rPr lang="en-GB" dirty="0" smtClean="0">
                <a:latin typeface="XCCW Joined 1a" panose="03050602040000000000" pitchFamily="66" charset="0"/>
              </a:rPr>
              <a:t>Word Changers</a:t>
            </a:r>
          </a:p>
          <a:p>
            <a:r>
              <a:rPr lang="en-GB" dirty="0" smtClean="0">
                <a:latin typeface="XCCW Joined 1a" panose="03050602040000000000" pitchFamily="66" charset="0"/>
              </a:rPr>
              <a:t>Words to log and learn</a:t>
            </a:r>
          </a:p>
          <a:p>
            <a:r>
              <a:rPr lang="en-GB" dirty="0" smtClean="0">
                <a:latin typeface="XCCW Joined 1a" panose="03050602040000000000" pitchFamily="66" charset="0"/>
              </a:rPr>
              <a:t>Dictation</a:t>
            </a:r>
          </a:p>
          <a:p>
            <a:r>
              <a:rPr lang="en-GB" dirty="0" smtClean="0">
                <a:latin typeface="XCCW Joined 1a" panose="03050602040000000000" pitchFamily="66" charset="0"/>
              </a:rPr>
              <a:t>Four-in-a-row</a:t>
            </a:r>
          </a:p>
          <a:p>
            <a:r>
              <a:rPr lang="en-GB" dirty="0" smtClean="0">
                <a:latin typeface="XCCW Joined 1a" panose="03050602040000000000" pitchFamily="66" charset="0"/>
              </a:rPr>
              <a:t>Choose the right word</a:t>
            </a:r>
          </a:p>
          <a:p>
            <a:r>
              <a:rPr lang="en-GB" dirty="0" smtClean="0">
                <a:latin typeface="XCCW Joined 1a" panose="03050602040000000000" pitchFamily="66" charset="0"/>
              </a:rPr>
              <a:t>Team teach</a:t>
            </a:r>
          </a:p>
          <a:p>
            <a:r>
              <a:rPr lang="en-GB" dirty="0" smtClean="0">
                <a:latin typeface="XCCW Joined 1a" panose="03050602040000000000" pitchFamily="66" charset="0"/>
              </a:rPr>
              <a:t>Jumping red/orange words</a:t>
            </a:r>
            <a:endParaRPr lang="en-GB" dirty="0">
              <a:latin typeface="XCCW Joined 1a" panose="03050602040000000000" pitchFamily="66"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71293">
            <a:off x="7373188" y="1793829"/>
            <a:ext cx="2948489" cy="4167977"/>
          </a:xfrm>
          <a:prstGeom prst="rect">
            <a:avLst/>
          </a:prstGeom>
        </p:spPr>
      </p:pic>
    </p:spTree>
    <p:extLst>
      <p:ext uri="{BB962C8B-B14F-4D97-AF65-F5344CB8AC3E}">
        <p14:creationId xmlns:p14="http://schemas.microsoft.com/office/powerpoint/2010/main" val="5820507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XCCW Joined 1a" panose="03050602040000000000" pitchFamily="66" charset="0"/>
              </a:rPr>
              <a:t>Speed spell</a:t>
            </a:r>
            <a:endParaRPr lang="en-GB" dirty="0">
              <a:latin typeface="XCCW Joined 1a" panose="03050602040000000000" pitchFamily="66" charset="0"/>
            </a:endParaRPr>
          </a:p>
        </p:txBody>
      </p:sp>
      <p:sp>
        <p:nvSpPr>
          <p:cNvPr id="3" name="Content Placeholder 2"/>
          <p:cNvSpPr>
            <a:spLocks noGrp="1"/>
          </p:cNvSpPr>
          <p:nvPr>
            <p:ph idx="1"/>
          </p:nvPr>
        </p:nvSpPr>
        <p:spPr>
          <a:xfrm>
            <a:off x="2156075" y="1905000"/>
            <a:ext cx="8915400" cy="3777622"/>
          </a:xfrm>
        </p:spPr>
        <p:txBody>
          <a:bodyPr>
            <a:normAutofit/>
          </a:bodyPr>
          <a:lstStyle/>
          <a:p>
            <a:r>
              <a:rPr lang="en-GB" sz="3200" dirty="0" smtClean="0">
                <a:latin typeface="XCCW Joined 1a" panose="03050602040000000000" pitchFamily="66" charset="0"/>
              </a:rPr>
              <a:t>Speed spell revisits words from the previous unit to assess secure understanding of the spelling rule</a:t>
            </a:r>
            <a:endParaRPr lang="en-GB" sz="3200" dirty="0">
              <a:latin typeface="XCCW Joined 1a" panose="03050602040000000000" pitchFamily="66" charset="0"/>
            </a:endParaRPr>
          </a:p>
        </p:txBody>
      </p:sp>
      <p:pic>
        <p:nvPicPr>
          <p:cNvPr id="6" name="Picture 5"/>
          <p:cNvPicPr>
            <a:picLocks noChangeAspect="1"/>
          </p:cNvPicPr>
          <p:nvPr/>
        </p:nvPicPr>
        <p:blipFill>
          <a:blip r:embed="rId2"/>
          <a:stretch>
            <a:fillRect/>
          </a:stretch>
        </p:blipFill>
        <p:spPr>
          <a:xfrm>
            <a:off x="6034338" y="3838509"/>
            <a:ext cx="5780674" cy="2516463"/>
          </a:xfrm>
          <a:prstGeom prst="rect">
            <a:avLst/>
          </a:prstGeom>
        </p:spPr>
      </p:pic>
    </p:spTree>
    <p:extLst>
      <p:ext uri="{BB962C8B-B14F-4D97-AF65-F5344CB8AC3E}">
        <p14:creationId xmlns:p14="http://schemas.microsoft.com/office/powerpoint/2010/main" val="9862748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XCCW Joined 1a" panose="03050602040000000000" pitchFamily="66" charset="0"/>
              </a:rPr>
              <a:t>Dots and Dashes </a:t>
            </a:r>
            <a:endParaRPr lang="en-GB" dirty="0">
              <a:latin typeface="XCCW Joined 1a" panose="03050602040000000000" pitchFamily="66" charset="0"/>
            </a:endParaRPr>
          </a:p>
        </p:txBody>
      </p:sp>
      <p:pic>
        <p:nvPicPr>
          <p:cNvPr id="4" name="Picture 5" descr="slide_6"/>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2285" t="36560" r="32387" b="26015"/>
          <a:stretch/>
        </p:blipFill>
        <p:spPr bwMode="auto">
          <a:xfrm>
            <a:off x="4977600" y="1264555"/>
            <a:ext cx="6527012" cy="2483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5" descr="slide_7"/>
          <p:cNvPicPr>
            <a:picLocks noChangeAspect="1" noChangeArrowheads="1"/>
          </p:cNvPicPr>
          <p:nvPr/>
        </p:nvPicPr>
        <p:blipFill rotWithShape="1">
          <a:blip r:embed="rId3">
            <a:extLst>
              <a:ext uri="{28A0092B-C50C-407E-A947-70E740481C1C}">
                <a14:useLocalDpi xmlns:a14="http://schemas.microsoft.com/office/drawing/2010/main" val="0"/>
              </a:ext>
            </a:extLst>
          </a:blip>
          <a:srcRect l="9859" t="37678" r="25876" b="19953"/>
          <a:stretch/>
        </p:blipFill>
        <p:spPr bwMode="auto">
          <a:xfrm>
            <a:off x="5110582" y="3748003"/>
            <a:ext cx="6261048" cy="2791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1925051" y="1905000"/>
            <a:ext cx="2619411" cy="4154984"/>
          </a:xfrm>
          <a:prstGeom prst="rect">
            <a:avLst/>
          </a:prstGeom>
          <a:noFill/>
        </p:spPr>
        <p:txBody>
          <a:bodyPr wrap="square" rtlCol="0">
            <a:spAutoFit/>
          </a:bodyPr>
          <a:lstStyle/>
          <a:p>
            <a:pPr algn="ctr"/>
            <a:r>
              <a:rPr lang="en-GB" sz="2400" dirty="0" smtClean="0">
                <a:latin typeface="XCCW Joined 1a" panose="03050602040000000000" pitchFamily="66" charset="0"/>
              </a:rPr>
              <a:t>A speedy activity to regularly reinforce the ‘pure sounds’ within words, including the spelling rule taught in the unit. </a:t>
            </a:r>
            <a:endParaRPr lang="en-GB" sz="2400" dirty="0">
              <a:latin typeface="XCCW Joined 1a" panose="03050602040000000000" pitchFamily="66" charset="0"/>
            </a:endParaRPr>
          </a:p>
        </p:txBody>
      </p:sp>
    </p:spTree>
    <p:extLst>
      <p:ext uri="{BB962C8B-B14F-4D97-AF65-F5344CB8AC3E}">
        <p14:creationId xmlns:p14="http://schemas.microsoft.com/office/powerpoint/2010/main" val="33378106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XCCW Joined 1a" panose="03050602040000000000" pitchFamily="66" charset="0"/>
              </a:rPr>
              <a:t>Four-in-a-row</a:t>
            </a:r>
            <a:endParaRPr lang="en-GB" dirty="0">
              <a:latin typeface="XCCW Joined 1a" panose="03050602040000000000" pitchFamily="66" charset="0"/>
            </a:endParaRPr>
          </a:p>
        </p:txBody>
      </p:sp>
      <p:pic>
        <p:nvPicPr>
          <p:cNvPr id="4" name="Picture 6" descr="E:\DCIM\100OLYMP\P1150633.JPG"/>
          <p:cNvPicPr>
            <a:picLocks noGrp="1" noChangeAspect="1" noChangeArrowheads="1"/>
          </p:cNvPicPr>
          <p:nvPr>
            <p:ph idx="1"/>
          </p:nvPr>
        </p:nvPicPr>
        <p:blipFill rotWithShape="1">
          <a:blip r:embed="rId2" cstate="print">
            <a:extLst>
              <a:ext uri="{28A0092B-C50C-407E-A947-70E740481C1C}">
                <a14:useLocalDpi xmlns:a14="http://schemas.microsoft.com/office/drawing/2010/main" val="0"/>
              </a:ext>
            </a:extLst>
          </a:blip>
          <a:srcRect l="4942" t="8677" b="18656"/>
          <a:stretch/>
        </p:blipFill>
        <p:spPr>
          <a:xfrm>
            <a:off x="6428264" y="2400824"/>
            <a:ext cx="4787590" cy="2745524"/>
          </a:xfrm>
          <a:prstGeom prst="rect">
            <a:avLst/>
          </a:prstGeom>
          <a:noFill/>
        </p:spPr>
      </p:pic>
      <p:sp>
        <p:nvSpPr>
          <p:cNvPr id="5" name="TextBox 4"/>
          <p:cNvSpPr txBox="1"/>
          <p:nvPr/>
        </p:nvSpPr>
        <p:spPr>
          <a:xfrm>
            <a:off x="1323474" y="2208497"/>
            <a:ext cx="4547937" cy="3539430"/>
          </a:xfrm>
          <a:prstGeom prst="rect">
            <a:avLst/>
          </a:prstGeom>
          <a:noFill/>
        </p:spPr>
        <p:txBody>
          <a:bodyPr wrap="square" rtlCol="0">
            <a:spAutoFit/>
          </a:bodyPr>
          <a:lstStyle/>
          <a:p>
            <a:pPr algn="ctr"/>
            <a:r>
              <a:rPr lang="en-GB" sz="2800" dirty="0" smtClean="0">
                <a:latin typeface="XCCW Joined 1a" panose="03050602040000000000" pitchFamily="66" charset="0"/>
              </a:rPr>
              <a:t>A fun, partner game requiring the children to test one another on words from the current unit.</a:t>
            </a:r>
          </a:p>
          <a:p>
            <a:pPr algn="ctr"/>
            <a:r>
              <a:rPr lang="en-GB" sz="2800" dirty="0" smtClean="0">
                <a:latin typeface="XCCW Joined 1a" panose="03050602040000000000" pitchFamily="66" charset="0"/>
              </a:rPr>
              <a:t>The first to get 4 in a row… wins! </a:t>
            </a:r>
            <a:endParaRPr lang="en-GB" sz="2800" dirty="0">
              <a:latin typeface="XCCW Joined 1a" panose="03050602040000000000" pitchFamily="66" charset="0"/>
            </a:endParaRPr>
          </a:p>
        </p:txBody>
      </p:sp>
    </p:spTree>
    <p:extLst>
      <p:ext uri="{BB962C8B-B14F-4D97-AF65-F5344CB8AC3E}">
        <p14:creationId xmlns:p14="http://schemas.microsoft.com/office/powerpoint/2010/main" val="10734761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XCCW Joined 1a" panose="03050602040000000000" pitchFamily="66" charset="0"/>
              </a:rPr>
              <a:t>Jumping red/orange words</a:t>
            </a:r>
            <a:endParaRPr lang="en-GB" dirty="0">
              <a:latin typeface="XCCW Joined 1a" panose="03050602040000000000" pitchFamily="66" charset="0"/>
            </a:endParaRPr>
          </a:p>
        </p:txBody>
      </p:sp>
      <p:sp>
        <p:nvSpPr>
          <p:cNvPr id="3" name="Content Placeholder 2"/>
          <p:cNvSpPr>
            <a:spLocks noGrp="1"/>
          </p:cNvSpPr>
          <p:nvPr>
            <p:ph idx="1"/>
          </p:nvPr>
        </p:nvSpPr>
        <p:spPr>
          <a:xfrm>
            <a:off x="2589212" y="1849799"/>
            <a:ext cx="8915400" cy="3777622"/>
          </a:xfrm>
        </p:spPr>
        <p:txBody>
          <a:bodyPr/>
          <a:lstStyle/>
          <a:p>
            <a:r>
              <a:rPr lang="en-GB" sz="2400" dirty="0" smtClean="0">
                <a:latin typeface="XCCW Joined 1a" panose="03050602040000000000" pitchFamily="66" charset="0"/>
              </a:rPr>
              <a:t>These are words that the National Curriculum requires children to spell by the end of each year</a:t>
            </a:r>
          </a:p>
          <a:p>
            <a:r>
              <a:rPr lang="en-GB" sz="2400" dirty="0" smtClean="0">
                <a:latin typeface="XCCW Joined 1a" panose="03050602040000000000" pitchFamily="66" charset="0"/>
              </a:rPr>
              <a:t>At the end of each unit these are tested</a:t>
            </a:r>
          </a:p>
          <a:p>
            <a:r>
              <a:rPr lang="en-GB" sz="2400" dirty="0" smtClean="0">
                <a:latin typeface="XCCW Joined 1a" panose="03050602040000000000" pitchFamily="66" charset="0"/>
              </a:rPr>
              <a:t>Once the group is secure on a word it is “removed” from the learning box!</a:t>
            </a:r>
          </a:p>
        </p:txBody>
      </p:sp>
      <p:pic>
        <p:nvPicPr>
          <p:cNvPr id="4" name="Picture 3"/>
          <p:cNvPicPr>
            <a:picLocks noChangeAspect="1"/>
          </p:cNvPicPr>
          <p:nvPr/>
        </p:nvPicPr>
        <p:blipFill>
          <a:blip r:embed="rId2"/>
          <a:stretch>
            <a:fillRect/>
          </a:stretch>
        </p:blipFill>
        <p:spPr>
          <a:xfrm>
            <a:off x="1622759" y="4684545"/>
            <a:ext cx="4133850" cy="1724025"/>
          </a:xfrm>
          <a:prstGeom prst="rect">
            <a:avLst/>
          </a:prstGeom>
        </p:spPr>
      </p:pic>
      <p:pic>
        <p:nvPicPr>
          <p:cNvPr id="5" name="Picture 4"/>
          <p:cNvPicPr>
            <a:picLocks noChangeAspect="1"/>
          </p:cNvPicPr>
          <p:nvPr/>
        </p:nvPicPr>
        <p:blipFill>
          <a:blip r:embed="rId3"/>
          <a:stretch>
            <a:fillRect/>
          </a:stretch>
        </p:blipFill>
        <p:spPr>
          <a:xfrm>
            <a:off x="5756610" y="4617898"/>
            <a:ext cx="6034338" cy="1928784"/>
          </a:xfrm>
          <a:prstGeom prst="rect">
            <a:avLst/>
          </a:prstGeom>
        </p:spPr>
      </p:pic>
    </p:spTree>
    <p:extLst>
      <p:ext uri="{BB962C8B-B14F-4D97-AF65-F5344CB8AC3E}">
        <p14:creationId xmlns:p14="http://schemas.microsoft.com/office/powerpoint/2010/main" val="2828087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latin typeface="XCCW Joined 1a" panose="03050602040000000000" pitchFamily="66" charset="0"/>
              </a:rPr>
              <a:t>How you can support your child at home</a:t>
            </a:r>
            <a:endParaRPr lang="en-GB" dirty="0">
              <a:latin typeface="XCCW Joined 1a" panose="03050602040000000000" pitchFamily="66" charset="0"/>
            </a:endParaRPr>
          </a:p>
        </p:txBody>
      </p:sp>
      <p:sp>
        <p:nvSpPr>
          <p:cNvPr id="3" name="Content Placeholder 2"/>
          <p:cNvSpPr>
            <a:spLocks noGrp="1"/>
          </p:cNvSpPr>
          <p:nvPr>
            <p:ph idx="1"/>
          </p:nvPr>
        </p:nvSpPr>
        <p:spPr/>
        <p:txBody>
          <a:bodyPr/>
          <a:lstStyle/>
          <a:p>
            <a:r>
              <a:rPr lang="en-GB" sz="2400" dirty="0" smtClean="0">
                <a:latin typeface="XCCW Joined 1a" panose="03050602040000000000" pitchFamily="66" charset="0"/>
              </a:rPr>
              <a:t>Practice words children note down in their log books</a:t>
            </a:r>
          </a:p>
          <a:p>
            <a:r>
              <a:rPr lang="en-GB" sz="2400" dirty="0" smtClean="0">
                <a:latin typeface="XCCW Joined 1a" panose="03050602040000000000" pitchFamily="66" charset="0"/>
              </a:rPr>
              <a:t>Revisiting words from previous units found in the log book</a:t>
            </a:r>
          </a:p>
          <a:p>
            <a:r>
              <a:rPr lang="en-GB" sz="2400" dirty="0" smtClean="0">
                <a:latin typeface="XCCW Joined 1a" panose="03050602040000000000" pitchFamily="66" charset="0"/>
              </a:rPr>
              <a:t>Encourage children to use their phonic sounds when writing/spelling</a:t>
            </a:r>
          </a:p>
          <a:p>
            <a:r>
              <a:rPr lang="en-GB" sz="2400" dirty="0" smtClean="0">
                <a:latin typeface="XCCW Joined 1a" panose="03050602040000000000" pitchFamily="66" charset="0"/>
              </a:rPr>
              <a:t> Fun activities such as creating word searches or crosswords</a:t>
            </a:r>
          </a:p>
          <a:p>
            <a:endParaRPr lang="en-GB" dirty="0">
              <a:latin typeface="XCCW Joined 1a" panose="03050602040000000000" pitchFamily="66" charset="0"/>
            </a:endParaRPr>
          </a:p>
        </p:txBody>
      </p:sp>
    </p:spTree>
    <p:extLst>
      <p:ext uri="{BB962C8B-B14F-4D97-AF65-F5344CB8AC3E}">
        <p14:creationId xmlns:p14="http://schemas.microsoft.com/office/powerpoint/2010/main" val="19580292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XCCW Joined 1a" panose="03050602040000000000" pitchFamily="66" charset="0"/>
              </a:rPr>
              <a:t>More information</a:t>
            </a:r>
            <a:endParaRPr lang="en-GB" dirty="0">
              <a:latin typeface="XCCW Joined 1a" panose="03050602040000000000" pitchFamily="66" charset="0"/>
            </a:endParaRPr>
          </a:p>
        </p:txBody>
      </p:sp>
      <p:sp>
        <p:nvSpPr>
          <p:cNvPr id="3" name="Content Placeholder 2"/>
          <p:cNvSpPr>
            <a:spLocks noGrp="1"/>
          </p:cNvSpPr>
          <p:nvPr>
            <p:ph idx="1"/>
          </p:nvPr>
        </p:nvSpPr>
        <p:spPr/>
        <p:txBody>
          <a:bodyPr/>
          <a:lstStyle/>
          <a:p>
            <a:r>
              <a:rPr lang="en-GB" sz="2400" dirty="0">
                <a:solidFill>
                  <a:schemeClr val="tx1"/>
                </a:solidFill>
                <a:latin typeface="XCCW Joined 1a" panose="03050602040000000000" pitchFamily="66" charset="0"/>
              </a:rPr>
              <a:t>Visit the parent pages on the Ruth </a:t>
            </a:r>
            <a:r>
              <a:rPr lang="en-GB" sz="2400" dirty="0" err="1">
                <a:solidFill>
                  <a:schemeClr val="tx1"/>
                </a:solidFill>
                <a:latin typeface="XCCW Joined 1a" panose="03050602040000000000" pitchFamily="66" charset="0"/>
              </a:rPr>
              <a:t>Miskin</a:t>
            </a:r>
            <a:r>
              <a:rPr lang="en-GB" sz="2400" dirty="0">
                <a:solidFill>
                  <a:schemeClr val="tx1"/>
                </a:solidFill>
                <a:latin typeface="XCCW Joined 1a" panose="03050602040000000000" pitchFamily="66" charset="0"/>
              </a:rPr>
              <a:t> Training website.</a:t>
            </a:r>
          </a:p>
          <a:p>
            <a:r>
              <a:rPr lang="en-GB" sz="2400" dirty="0">
                <a:solidFill>
                  <a:schemeClr val="tx1"/>
                </a:solidFill>
                <a:latin typeface="XCCW Joined 1a" panose="03050602040000000000" pitchFamily="66" charset="0"/>
              </a:rPr>
              <a:t>Sign up to the Ruth </a:t>
            </a:r>
            <a:r>
              <a:rPr lang="en-GB" sz="2400" dirty="0" err="1">
                <a:solidFill>
                  <a:schemeClr val="tx1"/>
                </a:solidFill>
                <a:latin typeface="XCCW Joined 1a" panose="03050602040000000000" pitchFamily="66" charset="0"/>
              </a:rPr>
              <a:t>Miskin</a:t>
            </a:r>
            <a:r>
              <a:rPr lang="en-GB" sz="2400" dirty="0">
                <a:solidFill>
                  <a:schemeClr val="tx1"/>
                </a:solidFill>
                <a:latin typeface="XCCW Joined 1a" panose="03050602040000000000" pitchFamily="66" charset="0"/>
              </a:rPr>
              <a:t> Training newsletter.</a:t>
            </a:r>
          </a:p>
          <a:p>
            <a:r>
              <a:rPr lang="en-GB" sz="2400" dirty="0">
                <a:solidFill>
                  <a:schemeClr val="tx1"/>
                </a:solidFill>
                <a:latin typeface="XCCW Joined 1a" panose="03050602040000000000" pitchFamily="66" charset="0"/>
              </a:rPr>
              <a:t>Access free e-books for home reading at the Oxford Owl Website.</a:t>
            </a:r>
          </a:p>
          <a:p>
            <a:r>
              <a:rPr lang="en-GB" sz="2400" dirty="0" smtClean="0">
                <a:solidFill>
                  <a:schemeClr val="tx1"/>
                </a:solidFill>
                <a:latin typeface="XCCW Joined 1a" panose="03050602040000000000" pitchFamily="66" charset="0"/>
              </a:rPr>
              <a:t>Visit </a:t>
            </a:r>
            <a:r>
              <a:rPr lang="en-GB" sz="2400" dirty="0">
                <a:solidFill>
                  <a:schemeClr val="tx1"/>
                </a:solidFill>
                <a:latin typeface="XCCW Joined 1a" panose="03050602040000000000" pitchFamily="66" charset="0"/>
              </a:rPr>
              <a:t>the Read Write Inc. website.</a:t>
            </a:r>
          </a:p>
          <a:p>
            <a:endParaRPr lang="en-GB" dirty="0"/>
          </a:p>
        </p:txBody>
      </p:sp>
    </p:spTree>
    <p:extLst>
      <p:ext uri="{BB962C8B-B14F-4D97-AF65-F5344CB8AC3E}">
        <p14:creationId xmlns:p14="http://schemas.microsoft.com/office/powerpoint/2010/main" val="427236026"/>
      </p:ext>
    </p:extLst>
  </p:cSld>
  <p:clrMapOvr>
    <a:masterClrMapping/>
  </p:clrMapOvr>
</p:sld>
</file>

<file path=ppt/theme/theme1.xml><?xml version="1.0" encoding="utf-8"?>
<a:theme xmlns:a="http://schemas.openxmlformats.org/drawingml/2006/main" name="Wisp">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95</TotalTime>
  <Words>562</Words>
  <Application>Microsoft Office PowerPoint</Application>
  <PresentationFormat>Widescreen</PresentationFormat>
  <Paragraphs>77</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Century Gothic</vt:lpstr>
      <vt:lpstr>Wingdings 3</vt:lpstr>
      <vt:lpstr>XCCW Joined 1a</vt:lpstr>
      <vt:lpstr>Wisp</vt:lpstr>
      <vt:lpstr>PowerPoint Presentation</vt:lpstr>
      <vt:lpstr>Aims of the workshop</vt:lpstr>
      <vt:lpstr>Why is spelling so important?</vt:lpstr>
      <vt:lpstr>What is RWI spelling?</vt:lpstr>
      <vt:lpstr>Why RWI spelling?</vt:lpstr>
      <vt:lpstr>RWI spelling at Lawley</vt:lpstr>
      <vt:lpstr>The programme structure </vt:lpstr>
      <vt:lpstr>The spelling zone!</vt:lpstr>
      <vt:lpstr>The resources</vt:lpstr>
      <vt:lpstr>The activities </vt:lpstr>
      <vt:lpstr>Speed spell</vt:lpstr>
      <vt:lpstr>Dots and Dashes </vt:lpstr>
      <vt:lpstr>Four-in-a-row</vt:lpstr>
      <vt:lpstr>Jumping red/orange words</vt:lpstr>
      <vt:lpstr>How you can support your child at home</vt:lpstr>
      <vt:lpstr>More information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Baker</dc:creator>
  <cp:lastModifiedBy>Kelly Baker</cp:lastModifiedBy>
  <cp:revision>15</cp:revision>
  <dcterms:created xsi:type="dcterms:W3CDTF">2019-03-13T13:31:53Z</dcterms:created>
  <dcterms:modified xsi:type="dcterms:W3CDTF">2019-03-21T11:15:55Z</dcterms:modified>
</cp:coreProperties>
</file>